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Tahom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ahoma-bold.fntdata"/><Relationship Id="rId30" Type="http://schemas.openxmlformats.org/officeDocument/2006/relationships/font" Target="fonts/Tahom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423a81cdb_1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0423a81cdb_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423a81cdb_1_2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0423a81cdb_1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423a81cdb_1_2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0423a81cdb_1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423a81cdb_1_2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0423a81cdb_1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423a81cdb_1_2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0423a81cdb_1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423a81cdb_1_2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0423a81cdb_1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423a81cdb_1_2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0423a81cdb_1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423a81cdb_1_3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0423a81cdb_1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423a81cdb_1_3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0423a81cdb_1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423a81cdb_1_3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0423a81cdb_1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423a81cdb_1_3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0423a81cdb_1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423a81cdb_1_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0423a81cdb_1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423a81cdb_1_3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0423a81cdb_1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423a81cdb_1_3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0423a81cdb_1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59b633dc4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059b633dc4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0423a81cdb_1_3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0423a81cdb_1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423a81cdb_1_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0423a81cdb_1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59b633dc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59b633dc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423a81cdb_1_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0423a81cdb_1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423a81cdb_1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0423a81cdb_1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59b633dc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59b633dc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423a81cdb_1_2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0423a81cdb_1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423a81cdb_1_2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0423a81cdb_1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Full Blue" showMasterSp="0">
  <p:cSld name="Title Slide - Full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ahoma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607671" y="965401"/>
            <a:ext cx="7879104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31684"/>
            <a:ext cx="6291470" cy="488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Half Blue" showMasterSp="0">
  <p:cSld name="Title Slide - Half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6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- Two Column" showMasterSp="0">
  <p:cSld name="Title and Content- Two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607671" y="965401"/>
            <a:ext cx="3907179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629150" y="965401"/>
            <a:ext cx="3867150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Two Column with Headers" showMasterSp="0">
  <p:cSld name="Title and Content - Two Column with Head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607671" y="1451311"/>
            <a:ext cx="3860744" cy="262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599384" y="1451311"/>
            <a:ext cx="3896916" cy="262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600075" y="833378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18"/>
          <p:cNvSpPr txBox="1"/>
          <p:nvPr>
            <p:ph idx="4" type="body"/>
          </p:nvPr>
        </p:nvSpPr>
        <p:spPr>
          <a:xfrm>
            <a:off x="4599384" y="833378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showMasterSp="0">
  <p:cSld name="Section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607671" y="1685925"/>
            <a:ext cx="7888629" cy="1285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One Column" showMasterSp="0">
  <p:cSld name="Title and Content - One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600075" y="142875"/>
            <a:ext cx="2949178" cy="1543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857625" y="142876"/>
            <a:ext cx="4629150" cy="39291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00"/>
              <a:buChar char="•"/>
              <a:defRPr sz="1800">
                <a:solidFill>
                  <a:srgbClr val="1A1A1A"/>
                </a:solidFill>
              </a:defRPr>
            </a:lvl2pPr>
            <a:lvl3pPr indent="-3365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700"/>
              <a:buChar char="•"/>
              <a:defRPr sz="1700">
                <a:solidFill>
                  <a:srgbClr val="1A1A1A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7" name="Google Shape;117;p21"/>
          <p:cNvSpPr txBox="1"/>
          <p:nvPr>
            <p:ph idx="2" type="body"/>
          </p:nvPr>
        </p:nvSpPr>
        <p:spPr>
          <a:xfrm>
            <a:off x="600075" y="1685925"/>
            <a:ext cx="2949178" cy="23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21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One column Picture" showMasterSp="0">
  <p:cSld name="Title and Content - One column Pictu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600075" y="142875"/>
            <a:ext cx="2949178" cy="1543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600075" y="1685925"/>
            <a:ext cx="2949178" cy="23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5" name="Google Shape;125;p22"/>
          <p:cNvSpPr/>
          <p:nvPr>
            <p:ph idx="2" type="pic"/>
          </p:nvPr>
        </p:nvSpPr>
        <p:spPr>
          <a:xfrm>
            <a:off x="3857625" y="142876"/>
            <a:ext cx="4629150" cy="3929175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812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- Full Blue" showMasterSp="0">
  <p:cSld name="1_Title Slide - Full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ahoma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23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- Half Blue" showMasterSp="0">
  <p:cSld name="1_Title Slide - Half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24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- Two Column" showMasterSp="0">
  <p:cSld name="1_Title and Content- Two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607671" y="965401"/>
            <a:ext cx="3907179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4629150" y="965401"/>
            <a:ext cx="3867150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- Two Column with Headers" showMasterSp="0">
  <p:cSld name="1_Title and Content - Two Column with Head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607671" y="1451311"/>
            <a:ext cx="3860744" cy="262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2" type="body"/>
          </p:nvPr>
        </p:nvSpPr>
        <p:spPr>
          <a:xfrm>
            <a:off x="4599384" y="1451311"/>
            <a:ext cx="3896916" cy="262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3" type="body"/>
          </p:nvPr>
        </p:nvSpPr>
        <p:spPr>
          <a:xfrm>
            <a:off x="600075" y="833378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26"/>
          <p:cNvSpPr txBox="1"/>
          <p:nvPr>
            <p:ph idx="4" type="body"/>
          </p:nvPr>
        </p:nvSpPr>
        <p:spPr>
          <a:xfrm>
            <a:off x="4599384" y="833378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0" name="Google Shape;160;p26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" showMasterSp="0">
  <p:cSld name="1_Section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607671" y="1685925"/>
            <a:ext cx="7888629" cy="1285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- One Column" showMasterSp="0">
  <p:cSld name="1_Title and Content - One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600075" y="142875"/>
            <a:ext cx="2949178" cy="1543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857625" y="142876"/>
            <a:ext cx="4629150" cy="39291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00"/>
              <a:buChar char="•"/>
              <a:defRPr sz="1800">
                <a:solidFill>
                  <a:srgbClr val="1A1A1A"/>
                </a:solidFill>
              </a:defRPr>
            </a:lvl2pPr>
            <a:lvl3pPr indent="-3365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700"/>
              <a:buChar char="•"/>
              <a:defRPr sz="1700">
                <a:solidFill>
                  <a:srgbClr val="1A1A1A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8" name="Google Shape;178;p29"/>
          <p:cNvSpPr txBox="1"/>
          <p:nvPr>
            <p:ph idx="2" type="body"/>
          </p:nvPr>
        </p:nvSpPr>
        <p:spPr>
          <a:xfrm>
            <a:off x="600075" y="1685925"/>
            <a:ext cx="2949178" cy="23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29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- One column Picture" showMasterSp="0">
  <p:cSld name="1_Title and Content - One column Pictu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600075" y="142875"/>
            <a:ext cx="2949178" cy="1543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600075" y="1685925"/>
            <a:ext cx="2949178" cy="23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6" name="Google Shape;186;p30"/>
          <p:cNvSpPr/>
          <p:nvPr>
            <p:ph idx="2" type="pic"/>
          </p:nvPr>
        </p:nvSpPr>
        <p:spPr>
          <a:xfrm>
            <a:off x="3857625" y="142876"/>
            <a:ext cx="4629150" cy="3929175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0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41.png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7.xml"/><Relationship Id="rId6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hns Hopkins University shield watermark against a dark blue background. The shield appears in white color scaled to the full size of the page in a lower opacity against a gradient dark blue color behind it. The shield graphic includes artistic iconography to represent a book, globe and angled pattern of the Maryland state flag.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07671" y="1685838"/>
            <a:ext cx="7888629" cy="12913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ahoma"/>
              <a:buNone/>
              <a:defRPr b="0" i="0" sz="3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07671" y="3125164"/>
            <a:ext cx="8393454" cy="14410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EA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EA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|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s Hopkins University shield watermark against a dark blue background. The shield appears in white color scaled to the full size of the page in a lower opacity against a gradient dark blue color behind it. The shield graphic includes artistic iconography to represent a book, globe and angled pattern of the Maryland state flag."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0">
          <p15:clr>
            <a:srgbClr val="F26B43"/>
          </p15:clr>
        </p15:guide>
        <p15:guide id="2" pos="90">
          <p15:clr>
            <a:srgbClr val="F26B43"/>
          </p15:clr>
        </p15:guide>
        <p15:guide id="3" pos="5670">
          <p15:clr>
            <a:srgbClr val="F26B43"/>
          </p15:clr>
        </p15:guide>
        <p15:guide id="4" orient="horz" pos="2952">
          <p15:clr>
            <a:srgbClr val="F26B43"/>
          </p15:clr>
        </p15:guide>
        <p15:guide id="5" orient="horz" pos="3132">
          <p15:clr>
            <a:srgbClr val="F26B43"/>
          </p15:clr>
        </p15:guide>
        <p15:guide id="6" orient="horz" pos="1062">
          <p15:clr>
            <a:srgbClr val="F26B43"/>
          </p15:clr>
        </p15:guide>
        <p15:guide id="7" orient="horz" pos="1872">
          <p15:clr>
            <a:srgbClr val="F26B43"/>
          </p15:clr>
        </p15:guide>
        <p15:guide id="8" orient="horz" pos="1962">
          <p15:clr>
            <a:srgbClr val="F26B43"/>
          </p15:clr>
        </p15:guide>
        <p15:guide id="9" orient="horz" pos="2880">
          <p15:clr>
            <a:srgbClr val="F26B43"/>
          </p15:clr>
        </p15:guide>
        <p15:guide id="10" pos="378">
          <p15:clr>
            <a:srgbClr val="F26B43"/>
          </p15:clr>
        </p15:guide>
        <p15:guide id="11" pos="53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Scaling LLM Test-Time Compute Optimally can be More Effective than Scaling Model Parameters </a:t>
            </a:r>
            <a:endParaRPr/>
          </a:p>
        </p:txBody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4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 sz="22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Johns Hopkins University - Fall 2024</a:t>
            </a:r>
            <a:endParaRPr sz="22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CS 601.771 Advances in Self-supervised Models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br>
              <a:rPr lang="en-GB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</a:b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97" name="Google Shape;197;p31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September 23, 2024</a:t>
            </a:r>
            <a:endParaRPr/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Elena Kote, Marvin Gao</a:t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3543300" y="2400299"/>
            <a:ext cx="20573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add text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483798" y="394487"/>
            <a:ext cx="3212237" cy="90027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"/>
              <a:buNone/>
            </a:pPr>
            <a:r>
              <a:rPr lang="en-GB" sz="2700">
                <a:latin typeface="Century"/>
                <a:ea typeface="Century"/>
                <a:cs typeface="Century"/>
                <a:sym typeface="Century"/>
              </a:rPr>
              <a:t>PRM Search Methods</a:t>
            </a:r>
            <a:endParaRPr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483800" y="1523326"/>
            <a:ext cx="3212238" cy="2633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889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82" y="1359398"/>
            <a:ext cx="5644935" cy="2723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/>
          <p:nvPr/>
        </p:nvSpPr>
        <p:spPr>
          <a:xfrm>
            <a:off x="6337532" y="684194"/>
            <a:ext cx="2150076" cy="450136"/>
          </a:xfrm>
          <a:prstGeom prst="roundRect">
            <a:avLst>
              <a:gd fmla="val 16667" name="adj"/>
            </a:avLst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Rollout</a:t>
            </a:r>
            <a:endParaRPr sz="1100"/>
          </a:p>
        </p:txBody>
      </p:sp>
      <p:sp>
        <p:nvSpPr>
          <p:cNvPr id="333" name="Google Shape;333;p40"/>
          <p:cNvSpPr/>
          <p:nvPr/>
        </p:nvSpPr>
        <p:spPr>
          <a:xfrm rot="10800000">
            <a:off x="4995227" y="871151"/>
            <a:ext cx="1039994" cy="1456037"/>
          </a:xfrm>
          <a:prstGeom prst="bentUpArrow">
            <a:avLst>
              <a:gd fmla="val 6667" name="adj1"/>
              <a:gd fmla="val 7500" name="adj2"/>
              <a:gd fmla="val 25000" name="adj3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6337532" y="2390168"/>
            <a:ext cx="2150076" cy="450136"/>
          </a:xfrm>
          <a:prstGeom prst="roundRect">
            <a:avLst>
              <a:gd fmla="val 16667" name="adj"/>
            </a:avLst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 Reward Model</a:t>
            </a:r>
            <a:endParaRPr sz="1100"/>
          </a:p>
        </p:txBody>
      </p:sp>
      <p:sp>
        <p:nvSpPr>
          <p:cNvPr id="335" name="Google Shape;335;p40"/>
          <p:cNvSpPr/>
          <p:nvPr/>
        </p:nvSpPr>
        <p:spPr>
          <a:xfrm>
            <a:off x="5080720" y="2565319"/>
            <a:ext cx="1121376" cy="1757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6337532" y="3078436"/>
            <a:ext cx="2150076" cy="450136"/>
          </a:xfrm>
          <a:prstGeom prst="roundRect">
            <a:avLst>
              <a:gd fmla="val 16667" name="adj"/>
            </a:avLst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By Verifier and Proceed</a:t>
            </a:r>
            <a:endParaRPr sz="1100"/>
          </a:p>
        </p:txBody>
      </p:sp>
      <p:sp>
        <p:nvSpPr>
          <p:cNvPr id="337" name="Google Shape;337;p40"/>
          <p:cNvSpPr/>
          <p:nvPr/>
        </p:nvSpPr>
        <p:spPr>
          <a:xfrm>
            <a:off x="5080720" y="3051176"/>
            <a:ext cx="1121376" cy="1757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19902" y="258910"/>
            <a:ext cx="39207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Century"/>
              <a:buNone/>
            </a:pPr>
            <a:r>
              <a:rPr b="1" lang="en-GB" sz="2880">
                <a:latin typeface="Century"/>
                <a:ea typeface="Century"/>
                <a:cs typeface="Century"/>
                <a:sym typeface="Century"/>
              </a:rPr>
              <a:t>Test-time Scaling for Search with Verifiers</a:t>
            </a:r>
            <a:endParaRPr b="1" sz="1620"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351925" y="1567650"/>
            <a:ext cx="38328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7567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69"/>
              <a:buChar char="•"/>
            </a:pPr>
            <a:r>
              <a:rPr lang="en-GB" sz="2068">
                <a:latin typeface="Century"/>
                <a:ea typeface="Century"/>
                <a:cs typeface="Century"/>
                <a:sym typeface="Century"/>
              </a:rPr>
              <a:t>Sweep various search settings and hyperparameters</a:t>
            </a:r>
            <a:endParaRPr sz="1813"/>
          </a:p>
          <a:p>
            <a:pPr indent="-207567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69"/>
              <a:buChar char="•"/>
            </a:pPr>
            <a:r>
              <a:rPr lang="en-GB" sz="2068">
                <a:latin typeface="Century"/>
                <a:ea typeface="Century"/>
                <a:cs typeface="Century"/>
                <a:sym typeface="Century"/>
              </a:rPr>
              <a:t>Results</a:t>
            </a:r>
            <a:endParaRPr sz="1813"/>
          </a:p>
          <a:p>
            <a:pPr indent="-204075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14"/>
              <a:buChar char="•"/>
            </a:pPr>
            <a:r>
              <a:rPr lang="en-GB" sz="1813">
                <a:latin typeface="Century"/>
                <a:ea typeface="Century"/>
                <a:cs typeface="Century"/>
                <a:sym typeface="Century"/>
              </a:rPr>
              <a:t>Smaller budget: beam search better</a:t>
            </a:r>
            <a:endParaRPr sz="1813"/>
          </a:p>
          <a:p>
            <a:pPr indent="-204075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14"/>
              <a:buChar char="•"/>
            </a:pPr>
            <a:r>
              <a:rPr lang="en-GB" sz="1813">
                <a:latin typeface="Century"/>
                <a:ea typeface="Century"/>
                <a:cs typeface="Century"/>
                <a:sym typeface="Century"/>
              </a:rPr>
              <a:t>Greater budget: best-of-n</a:t>
            </a:r>
            <a:endParaRPr sz="1813"/>
          </a:p>
          <a:p>
            <a:pPr indent="-204075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14"/>
              <a:buChar char="•"/>
            </a:pPr>
            <a:r>
              <a:rPr lang="en-GB" sz="1813">
                <a:latin typeface="Century"/>
                <a:ea typeface="Century"/>
                <a:cs typeface="Century"/>
                <a:sym typeface="Century"/>
              </a:rPr>
              <a:t>Lookahead underperforms for all budgets</a:t>
            </a:r>
            <a:endParaRPr sz="1813"/>
          </a:p>
          <a:p>
            <a:pPr indent="0" lvl="1" marL="3429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90"/>
              <a:buNone/>
            </a:pPr>
            <a:r>
              <a:t/>
            </a:r>
            <a:endParaRPr sz="1390">
              <a:latin typeface="Century"/>
              <a:ea typeface="Century"/>
              <a:cs typeface="Century"/>
              <a:sym typeface="Century"/>
            </a:endParaRPr>
          </a:p>
          <a:p>
            <a:pPr indent="0" lvl="1" marL="3429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None/>
            </a:pPr>
            <a:r>
              <a:t/>
            </a:r>
            <a:endParaRPr sz="285">
              <a:latin typeface="Century"/>
              <a:ea typeface="Century"/>
              <a:cs typeface="Century"/>
              <a:sym typeface="Century"/>
            </a:endParaRPr>
          </a:p>
          <a:p>
            <a:pPr indent="-762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45"/>
              <a:buNone/>
            </a:pPr>
            <a:r>
              <a:t/>
            </a:r>
            <a:endParaRPr sz="1645"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344" name="Google Shape;3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551" y="599651"/>
            <a:ext cx="4869626" cy="344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bars&#10;&#10;Description automatically generated" id="349" name="Google Shape;3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500" y="545725"/>
            <a:ext cx="5004500" cy="34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>
            <p:ph type="title"/>
          </p:nvPr>
        </p:nvSpPr>
        <p:spPr>
          <a:xfrm>
            <a:off x="253475" y="-42800"/>
            <a:ext cx="5396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entury"/>
              <a:buNone/>
            </a:pPr>
            <a:r>
              <a:rPr b="1" lang="en-GB" sz="2200">
                <a:latin typeface="Century"/>
                <a:ea typeface="Century"/>
                <a:cs typeface="Century"/>
                <a:sym typeface="Century"/>
              </a:rPr>
              <a:t>Comparing search methods by question difficulty</a:t>
            </a:r>
            <a:endParaRPr b="1" sz="2200"/>
          </a:p>
        </p:txBody>
      </p:sp>
      <p:sp>
        <p:nvSpPr>
          <p:cNvPr id="351" name="Google Shape;351;p42"/>
          <p:cNvSpPr txBox="1"/>
          <p:nvPr>
            <p:ph idx="1" type="body"/>
          </p:nvPr>
        </p:nvSpPr>
        <p:spPr>
          <a:xfrm>
            <a:off x="182125" y="1077675"/>
            <a:ext cx="40482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5261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7"/>
              <a:buChar char="•"/>
            </a:pPr>
            <a:r>
              <a:rPr lang="en-GB" sz="1717">
                <a:latin typeface="Century"/>
                <a:ea typeface="Century"/>
                <a:cs typeface="Century"/>
                <a:sym typeface="Century"/>
              </a:rPr>
              <a:t>Four bars are increasing test-time compute</a:t>
            </a:r>
            <a:endParaRPr sz="1485"/>
          </a:p>
          <a:p>
            <a:pPr indent="-18526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17"/>
              <a:buChar char="•"/>
            </a:pPr>
            <a:r>
              <a:rPr lang="en-GB" sz="1717">
                <a:latin typeface="Century"/>
                <a:ea typeface="Century"/>
                <a:cs typeface="Century"/>
                <a:sym typeface="Century"/>
              </a:rPr>
              <a:t>Easy (1-2) : best of N better</a:t>
            </a:r>
            <a:endParaRPr sz="1485"/>
          </a:p>
          <a:p>
            <a:pPr indent="-206533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53"/>
              <a:buChar char="•"/>
            </a:pPr>
            <a:r>
              <a:rPr lang="en-GB" sz="1452">
                <a:latin typeface="Century"/>
                <a:ea typeface="Century"/>
                <a:cs typeface="Century"/>
                <a:sym typeface="Century"/>
              </a:rPr>
              <a:t>Beam over-optimizes, exploits PRM signal</a:t>
            </a:r>
            <a:endParaRPr sz="1685"/>
          </a:p>
          <a:p>
            <a:pPr indent="-18526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17"/>
              <a:buChar char="•"/>
            </a:pPr>
            <a:r>
              <a:rPr lang="en-GB" sz="1717">
                <a:latin typeface="Century"/>
                <a:ea typeface="Century"/>
                <a:cs typeface="Century"/>
                <a:sym typeface="Century"/>
              </a:rPr>
              <a:t>Medium (3-4): beam better</a:t>
            </a:r>
            <a:endParaRPr sz="1485">
              <a:latin typeface="Century"/>
              <a:ea typeface="Century"/>
              <a:cs typeface="Century"/>
              <a:sym typeface="Century"/>
            </a:endParaRPr>
          </a:p>
          <a:p>
            <a:pPr indent="-18526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17"/>
              <a:buChar char="•"/>
            </a:pPr>
            <a:r>
              <a:rPr lang="en-GB" sz="1717">
                <a:latin typeface="Century"/>
                <a:ea typeface="Century"/>
                <a:cs typeface="Century"/>
                <a:sym typeface="Century"/>
              </a:rPr>
              <a:t>Intuition</a:t>
            </a:r>
            <a:endParaRPr sz="1485"/>
          </a:p>
          <a:p>
            <a:pPr indent="-206533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53"/>
              <a:buChar char="•"/>
            </a:pPr>
            <a:r>
              <a:rPr lang="en-GB" sz="1452">
                <a:latin typeface="Century"/>
                <a:ea typeface="Century"/>
                <a:cs typeface="Century"/>
                <a:sym typeface="Century"/>
              </a:rPr>
              <a:t>On easy questions verifier will mostly be correct, by further optimizing we amplify spurious features thus degrading</a:t>
            </a:r>
            <a:endParaRPr sz="1685"/>
          </a:p>
          <a:p>
            <a:pPr indent="-206533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53"/>
              <a:buChar char="•"/>
            </a:pPr>
            <a:r>
              <a:rPr lang="en-GB" sz="1452">
                <a:latin typeface="Century"/>
                <a:ea typeface="Century"/>
                <a:cs typeface="Century"/>
                <a:sym typeface="Century"/>
              </a:rPr>
              <a:t>On difficult questions model less likely to sample correct answer, search helps find it</a:t>
            </a:r>
            <a:endParaRPr sz="1685"/>
          </a:p>
          <a:p>
            <a:pPr indent="0" lvl="1" marL="3429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085"/>
              <a:buNone/>
            </a:pPr>
            <a:r>
              <a:t/>
            </a:r>
            <a:endParaRPr sz="1685">
              <a:latin typeface="Century"/>
              <a:ea typeface="Century"/>
              <a:cs typeface="Century"/>
              <a:sym typeface="Century"/>
            </a:endParaRPr>
          </a:p>
          <a:p>
            <a:pPr indent="-76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18"/>
              <a:buNone/>
            </a:pPr>
            <a:r>
              <a:t/>
            </a:r>
            <a:endParaRPr sz="1917">
              <a:latin typeface="Century"/>
              <a:ea typeface="Century"/>
              <a:cs typeface="Century"/>
              <a:sym typeface="Century"/>
            </a:endParaRPr>
          </a:p>
          <a:p>
            <a:pPr indent="-76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18"/>
              <a:buNone/>
            </a:pPr>
            <a:r>
              <a:t/>
            </a:r>
            <a:endParaRPr sz="1917"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25" y="879475"/>
            <a:ext cx="8142124" cy="30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>
            <p:ph type="title"/>
          </p:nvPr>
        </p:nvSpPr>
        <p:spPr>
          <a:xfrm>
            <a:off x="415075" y="142875"/>
            <a:ext cx="8502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Most powerful search methods underperform with high budget on easy questions</a:t>
            </a:r>
            <a:endParaRPr b="1" sz="2400"/>
          </a:p>
        </p:txBody>
      </p:sp>
      <p:sp>
        <p:nvSpPr>
          <p:cNvPr id="358" name="Google Shape;358;p43"/>
          <p:cNvSpPr txBox="1"/>
          <p:nvPr>
            <p:ph idx="1" type="body"/>
          </p:nvPr>
        </p:nvSpPr>
        <p:spPr>
          <a:xfrm>
            <a:off x="4866775" y="2493150"/>
            <a:ext cx="4050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59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Century"/>
                <a:ea typeface="Century"/>
                <a:cs typeface="Century"/>
                <a:sym typeface="Century"/>
              </a:rPr>
              <a:t>Search causes model to generate low-information repetitive steps at end of solution</a:t>
            </a:r>
            <a:endParaRPr sz="2000"/>
          </a:p>
          <a:p>
            <a:pPr indent="-215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Century"/>
                <a:ea typeface="Century"/>
                <a:cs typeface="Century"/>
                <a:sym typeface="Century"/>
              </a:rPr>
              <a:t>Over-optimizing search can result in overly-short 1 or 2 step solutions</a:t>
            </a:r>
            <a:endParaRPr sz="2000"/>
          </a:p>
        </p:txBody>
      </p:sp>
      <p:cxnSp>
        <p:nvCxnSpPr>
          <p:cNvPr id="359" name="Google Shape;359;p43"/>
          <p:cNvCxnSpPr/>
          <p:nvPr/>
        </p:nvCxnSpPr>
        <p:spPr>
          <a:xfrm rot="10800000">
            <a:off x="3837346" y="2699569"/>
            <a:ext cx="1077600" cy="1470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473200" y="214000"/>
            <a:ext cx="6061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20"/>
              <a:buFont typeface="Century"/>
              <a:buNone/>
            </a:pPr>
            <a:r>
              <a:rPr b="1" lang="en-GB" sz="3320">
                <a:latin typeface="Century"/>
                <a:ea typeface="Century"/>
                <a:cs typeface="Century"/>
                <a:sym typeface="Century"/>
              </a:rPr>
              <a:t>Comparing against baselines</a:t>
            </a:r>
            <a:endParaRPr b="1" sz="1520"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5445593" y="1206146"/>
            <a:ext cx="36984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Century"/>
                <a:ea typeface="Century"/>
                <a:cs typeface="Century"/>
                <a:sym typeface="Century"/>
              </a:rPr>
              <a:t>In both high and low generation budgets compute-optimal scaling can outperform Best-of-N by using </a:t>
            </a:r>
            <a:r>
              <a:rPr b="1" lang="en-GB" sz="2000">
                <a:latin typeface="Century"/>
                <a:ea typeface="Century"/>
                <a:cs typeface="Century"/>
                <a:sym typeface="Century"/>
              </a:rPr>
              <a:t>4x less compute</a:t>
            </a:r>
            <a:endParaRPr sz="1700"/>
          </a:p>
          <a:p>
            <a:pPr indent="-203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Century"/>
                <a:ea typeface="Century"/>
                <a:cs typeface="Century"/>
                <a:sym typeface="Century"/>
              </a:rPr>
              <a:t>Curves for oracle and PRM-predicted difficulty bins generally overlap</a:t>
            </a:r>
            <a:endParaRPr sz="1700"/>
          </a:p>
        </p:txBody>
      </p:sp>
      <p:pic>
        <p:nvPicPr>
          <p:cNvPr descr="A graph of a graph showing the same number of data&#10;&#10;Description automatically generated with medium confidence" id="366" name="Google Shape;366;p44"/>
          <p:cNvPicPr preferRelativeResize="0"/>
          <p:nvPr/>
        </p:nvPicPr>
        <p:blipFill rotWithShape="1">
          <a:blip r:embed="rId3">
            <a:alphaModFix/>
          </a:blip>
          <a:srcRect b="5249" l="0" r="0" t="0"/>
          <a:stretch/>
        </p:blipFill>
        <p:spPr>
          <a:xfrm>
            <a:off x="394725" y="837100"/>
            <a:ext cx="5110846" cy="32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sampling process&#10;&#10;Description automatically generated" id="371" name="Google Shape;3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25" y="981143"/>
            <a:ext cx="4153226" cy="3436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generations&#10;&#10;Description automatically generated" id="372" name="Google Shape;37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532150"/>
            <a:ext cx="4153226" cy="29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5"/>
          <p:cNvSpPr txBox="1"/>
          <p:nvPr>
            <p:ph type="title"/>
          </p:nvPr>
        </p:nvSpPr>
        <p:spPr>
          <a:xfrm>
            <a:off x="256825" y="152025"/>
            <a:ext cx="46941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"/>
              <a:buNone/>
            </a:pPr>
            <a:r>
              <a:rPr lang="en-GB" sz="2600">
                <a:latin typeface="Century"/>
                <a:ea typeface="Century"/>
                <a:cs typeface="Century"/>
                <a:sym typeface="Century"/>
              </a:rPr>
              <a:t>Modifying the Proposal Distribution</a:t>
            </a:r>
            <a:endParaRPr sz="1520"/>
          </a:p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4131900" y="289675"/>
            <a:ext cx="52941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8415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Parallel Sampling</a:t>
            </a:r>
            <a:endParaRPr sz="1600"/>
          </a:p>
          <a:p>
            <a:pPr indent="-1841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Sequential Revision</a:t>
            </a:r>
            <a:endParaRPr sz="1600"/>
          </a:p>
          <a:p>
            <a:pPr indent="-1841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Correct answer correlated to incorrect answers</a:t>
            </a:r>
            <a:endParaRPr sz="1600"/>
          </a:p>
          <a:p>
            <a:pPr indent="-1841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Rollout generation</a:t>
            </a:r>
            <a:endParaRPr sz="1600"/>
          </a:p>
          <a:p>
            <a:pPr indent="-184150" lvl="2" marL="8636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Sample in parallel at high temperature</a:t>
            </a:r>
            <a:endParaRPr sz="1400"/>
          </a:p>
          <a:p>
            <a:pPr indent="-184150" lvl="2" marL="8636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Pair up post-hoc</a:t>
            </a:r>
            <a:endParaRPr sz="1400"/>
          </a:p>
          <a:p>
            <a:pPr indent="-184150" lvl="2" marL="8636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Use character edit distance as correlation metric</a:t>
            </a:r>
            <a:endParaRPr sz="1400"/>
          </a:p>
          <a:p>
            <a:pPr indent="-1270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 sz="1000"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418116" y="85485"/>
            <a:ext cx="3719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"/>
              <a:buNone/>
            </a:pPr>
            <a:r>
              <a:rPr lang="en-GB" sz="2800">
                <a:latin typeface="Century"/>
                <a:ea typeface="Century"/>
                <a:cs typeface="Century"/>
                <a:sym typeface="Century"/>
              </a:rPr>
              <a:t>Combining the two strategies</a:t>
            </a:r>
            <a:endParaRPr sz="1600"/>
          </a:p>
        </p:txBody>
      </p:sp>
      <p:sp>
        <p:nvSpPr>
          <p:cNvPr id="380" name="Google Shape;380;p46"/>
          <p:cNvSpPr txBox="1"/>
          <p:nvPr>
            <p:ph idx="1" type="body"/>
          </p:nvPr>
        </p:nvSpPr>
        <p:spPr>
          <a:xfrm>
            <a:off x="382349" y="1406475"/>
            <a:ext cx="34341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Each has its pros and cons so why not find a </a:t>
            </a: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balance</a:t>
            </a:r>
            <a:endParaRPr sz="17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Parallel</a:t>
            </a:r>
            <a:endParaRPr sz="1700"/>
          </a:p>
          <a:p>
            <a:pPr indent="-1968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A global search process</a:t>
            </a:r>
            <a:endParaRPr sz="1700"/>
          </a:p>
          <a:p>
            <a:pPr indent="-1968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Give different approaches of solving/answering something</a:t>
            </a:r>
            <a:endParaRPr sz="17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Sequential</a:t>
            </a:r>
            <a:endParaRPr sz="1700"/>
          </a:p>
          <a:p>
            <a:pPr indent="-1968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Local refinement process</a:t>
            </a:r>
            <a:endParaRPr sz="1700"/>
          </a:p>
        </p:txBody>
      </p:sp>
      <p:pic>
        <p:nvPicPr>
          <p:cNvPr descr="A diagram of a question&#10;&#10;Description automatically generated" id="381" name="Google Shape;38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675" y="253300"/>
            <a:ext cx="5234451" cy="37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type="title"/>
          </p:nvPr>
        </p:nvSpPr>
        <p:spPr>
          <a:xfrm>
            <a:off x="553379" y="142863"/>
            <a:ext cx="842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Easier questions better with full sequential revision</a:t>
            </a:r>
            <a:br>
              <a:rPr b="1" lang="en-GB" sz="2400">
                <a:latin typeface="Century"/>
                <a:ea typeface="Century"/>
                <a:cs typeface="Century"/>
                <a:sym typeface="Century"/>
              </a:rPr>
            </a:b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Harder questions better with combo of sequential - parallel</a:t>
            </a:r>
            <a:endParaRPr b="1" sz="2400"/>
          </a:p>
        </p:txBody>
      </p:sp>
      <p:pic>
        <p:nvPicPr>
          <p:cNvPr descr="A graph of different colored lines&#10;&#10;Description automatically generated with medium confidence" id="387" name="Google Shape;387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379" y="1401752"/>
            <a:ext cx="7879556" cy="275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Compute-Optimal Revisions vs baseline</a:t>
            </a:r>
            <a:endParaRPr b="1" sz="2400"/>
          </a:p>
        </p:txBody>
      </p:sp>
      <p:pic>
        <p:nvPicPr>
          <p:cNvPr descr="A graph of a graph showing the difference between a number of different stages of a computer&#10;&#10;Description automatically generated with medium confidence" id="393" name="Google Shape;393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671" y="1024615"/>
            <a:ext cx="4727896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/>
          <p:nvPr/>
        </p:nvSpPr>
        <p:spPr>
          <a:xfrm>
            <a:off x="5226900" y="1698697"/>
            <a:ext cx="3698257" cy="25894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22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GB" sz="23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Can still outperform best-of-n by using up to </a:t>
            </a:r>
            <a:r>
              <a:rPr b="1" lang="en-GB" sz="23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4x less compute</a:t>
            </a:r>
            <a:endParaRPr sz="23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/>
          <p:nvPr/>
        </p:nvSpPr>
        <p:spPr>
          <a:xfrm>
            <a:off x="3991900" y="2911617"/>
            <a:ext cx="2960700" cy="648600"/>
          </a:xfrm>
          <a:prstGeom prst="rect">
            <a:avLst/>
          </a:prstGeom>
          <a:solidFill>
            <a:srgbClr val="DDF2FF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9"/>
          <p:cNvSpPr/>
          <p:nvPr/>
        </p:nvSpPr>
        <p:spPr>
          <a:xfrm>
            <a:off x="345688" y="1202239"/>
            <a:ext cx="2960649" cy="2554065"/>
          </a:xfrm>
          <a:prstGeom prst="rect">
            <a:avLst/>
          </a:prstGeom>
          <a:solidFill>
            <a:srgbClr val="DDF2FF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9"/>
          <p:cNvSpPr txBox="1"/>
          <p:nvPr>
            <p:ph type="title"/>
          </p:nvPr>
        </p:nvSpPr>
        <p:spPr>
          <a:xfrm>
            <a:off x="571035" y="282207"/>
            <a:ext cx="8303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Exchanging Pre-Training and Test-Time Compute</a:t>
            </a:r>
            <a:endParaRPr b="1" sz="2400"/>
          </a:p>
        </p:txBody>
      </p:sp>
      <p:sp>
        <p:nvSpPr>
          <p:cNvPr id="402" name="Google Shape;402;p49"/>
          <p:cNvSpPr txBox="1"/>
          <p:nvPr>
            <p:ph idx="1" type="body"/>
          </p:nvPr>
        </p:nvSpPr>
        <p:spPr>
          <a:xfrm>
            <a:off x="386110" y="1377583"/>
            <a:ext cx="3461060" cy="13070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Pretrain with X FLOP-s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Run Y FLOP-s on inference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Increase budget by factor of 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N model parameters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D number of tokens used or generated</a:t>
            </a:r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428624" y="2785859"/>
            <a:ext cx="2325029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X = 6ND</a:t>
            </a:r>
            <a:r>
              <a:rPr b="1" baseline="-25000" lang="en-GB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pretrain</a:t>
            </a:r>
            <a:endParaRPr b="1"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Y = 2ND</a:t>
            </a:r>
            <a:r>
              <a:rPr b="1" baseline="-25000" lang="en-GB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inference</a:t>
            </a:r>
            <a:endParaRPr b="1"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3847171" y="1276379"/>
            <a:ext cx="42402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Smaller model’s inference compute can match larger pretrained model by a factor of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05" name="Google Shape;405;p49"/>
          <p:cNvSpPr txBox="1"/>
          <p:nvPr/>
        </p:nvSpPr>
        <p:spPr>
          <a:xfrm>
            <a:off x="4399778" y="3062816"/>
            <a:ext cx="246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D</a:t>
            </a:r>
            <a:r>
              <a:rPr b="1" baseline="-25000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inference </a:t>
            </a:r>
            <a:r>
              <a:rPr b="1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/ D</a:t>
            </a:r>
            <a:r>
              <a:rPr b="1" baseline="-25000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pretrain</a:t>
            </a:r>
            <a:endParaRPr b="1"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4399777" y="2265443"/>
            <a:ext cx="457354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 + 3  (Dpretain / Dinference) (M-1)</a:t>
            </a:r>
            <a:endParaRPr b="1"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539975" y="2"/>
            <a:ext cx="3719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Question Definition </a:t>
            </a:r>
            <a:endParaRPr sz="2400"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77900" y="664800"/>
            <a:ext cx="70260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For humans,  it’s natural to think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longer on difficult problems.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How to introduce this capability into LLMs?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Benefits: </a:t>
            </a:r>
            <a:endParaRPr sz="18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Char char="-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💪: 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Improve the performance on the testing phases </a:t>
            </a:r>
            <a:endParaRPr sz="18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Char char="-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⏰：Decrease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 the cost in training and pre-training phases; </a:t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entury"/>
              <a:buChar char="-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💰：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Is possible to use extra, even spare, computation resource in testing steps to increase overall performance? </a:t>
            </a:r>
            <a:endParaRPr sz="1800"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descr="Person Thinking Icon Images – Browse 228,541 Stock Photos, Vectors, and  Video | Adobe Stock"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163" y="509875"/>
            <a:ext cx="1942210" cy="190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9099" y="2325849"/>
            <a:ext cx="2118325" cy="1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lines&#10;&#10;Description automatically generated" id="411" name="Google Shape;411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561" y="209551"/>
            <a:ext cx="7886700" cy="314072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0"/>
          <p:cNvSpPr txBox="1"/>
          <p:nvPr/>
        </p:nvSpPr>
        <p:spPr>
          <a:xfrm>
            <a:off x="861431" y="3555581"/>
            <a:ext cx="6489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Very difficult questions or high D_inf =&gt; more budget towards </a:t>
            </a:r>
            <a:r>
              <a:rPr b="1"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pretraining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Easier questions or lower D_inf =&gt; more budget towards </a:t>
            </a:r>
            <a:r>
              <a:rPr b="1"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test-time compute</a:t>
            </a:r>
            <a:br>
              <a:rPr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</a:b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4523700" y="3278951"/>
            <a:ext cx="891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22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5196850" y="3278951"/>
            <a:ext cx="891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0.79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5969900" y="3278951"/>
            <a:ext cx="891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0.16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6860900" y="3086075"/>
            <a:ext cx="198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D_inf / D_pretrain 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/>
          <p:nvPr/>
        </p:nvSpPr>
        <p:spPr>
          <a:xfrm>
            <a:off x="3540261" y="2075052"/>
            <a:ext cx="5319600" cy="697500"/>
          </a:xfrm>
          <a:prstGeom prst="roundRect">
            <a:avLst>
              <a:gd fmla="val 1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1"/>
          <p:cNvSpPr txBox="1"/>
          <p:nvPr>
            <p:ph type="title"/>
          </p:nvPr>
        </p:nvSpPr>
        <p:spPr>
          <a:xfrm>
            <a:off x="127856" y="191440"/>
            <a:ext cx="3301144" cy="418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Century"/>
              <a:buNone/>
            </a:pPr>
            <a:r>
              <a:rPr lang="en-GB" sz="4400">
                <a:latin typeface="Century"/>
                <a:ea typeface="Century"/>
                <a:cs typeface="Century"/>
                <a:sym typeface="Century"/>
              </a:rPr>
              <a:t>Takeaways </a:t>
            </a:r>
            <a:endParaRPr sz="4400">
              <a:latin typeface="Century"/>
              <a:ea typeface="Century"/>
              <a:cs typeface="Century"/>
              <a:sym typeface="Century"/>
            </a:endParaRPr>
          </a:p>
        </p:txBody>
      </p:sp>
      <p:grpSp>
        <p:nvGrpSpPr>
          <p:cNvPr id="423" name="Google Shape;423;p51"/>
          <p:cNvGrpSpPr/>
          <p:nvPr/>
        </p:nvGrpSpPr>
        <p:grpSpPr>
          <a:xfrm>
            <a:off x="3616411" y="190785"/>
            <a:ext cx="5319700" cy="4188659"/>
            <a:chOff x="0" y="0"/>
            <a:chExt cx="7092933" cy="5584878"/>
          </a:xfrm>
        </p:grpSpPr>
        <p:sp>
          <p:nvSpPr>
            <p:cNvPr id="424" name="Google Shape;424;p51"/>
            <p:cNvSpPr/>
            <p:nvPr/>
          </p:nvSpPr>
          <p:spPr>
            <a:xfrm>
              <a:off x="0" y="0"/>
              <a:ext cx="7092900" cy="9300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1"/>
            <p:cNvSpPr/>
            <p:nvPr/>
          </p:nvSpPr>
          <p:spPr>
            <a:xfrm>
              <a:off x="281355" y="213639"/>
              <a:ext cx="511500" cy="511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1"/>
            <p:cNvSpPr/>
            <p:nvPr/>
          </p:nvSpPr>
          <p:spPr>
            <a:xfrm>
              <a:off x="1074268" y="4366"/>
              <a:ext cx="31917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1"/>
            <p:cNvSpPr txBox="1"/>
            <p:nvPr/>
          </p:nvSpPr>
          <p:spPr>
            <a:xfrm>
              <a:off x="1074253" y="4370"/>
              <a:ext cx="57102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825" lIns="73825" spcFirstLastPara="1" rIns="73825" wrap="square" tIns="7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Difficult of Prompts and Compute Budgets have strong effect on test 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time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 optimal e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fficacy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 </a:t>
              </a:r>
              <a:endParaRPr sz="1100"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4266018" y="4366"/>
              <a:ext cx="28269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17" y="1312589"/>
              <a:ext cx="7092900" cy="9300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281355" y="1559195"/>
              <a:ext cx="511500" cy="51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1"/>
            <p:cNvSpPr txBox="1"/>
            <p:nvPr/>
          </p:nvSpPr>
          <p:spPr>
            <a:xfrm>
              <a:off x="1074285" y="1312589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825" lIns="73825" spcFirstLastPara="1" rIns="73825" wrap="square" tIns="7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Simple methods like search and revisions can scale very well on certain types of prompts</a:t>
              </a:r>
              <a:endParaRPr sz="1100"/>
            </a:p>
          </p:txBody>
        </p:sp>
        <p:sp>
          <p:nvSpPr>
            <p:cNvPr id="432" name="Google Shape;432;p51"/>
            <p:cNvSpPr/>
            <p:nvPr/>
          </p:nvSpPr>
          <p:spPr>
            <a:xfrm>
              <a:off x="1074268" y="3492250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1"/>
            <p:cNvSpPr/>
            <p:nvPr/>
          </p:nvSpPr>
          <p:spPr>
            <a:xfrm>
              <a:off x="33" y="3807278"/>
              <a:ext cx="7092900" cy="9300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281388" y="4016551"/>
              <a:ext cx="511500" cy="511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1"/>
            <p:cNvSpPr/>
            <p:nvPr/>
          </p:nvSpPr>
          <p:spPr>
            <a:xfrm>
              <a:off x="1074268" y="4654878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1"/>
            <p:cNvSpPr txBox="1"/>
            <p:nvPr/>
          </p:nvSpPr>
          <p:spPr>
            <a:xfrm>
              <a:off x="1074301" y="3807278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825" lIns="73825" spcFirstLastPara="1" rIns="73825" wrap="square" tIns="7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There are a bunch of hyperparameters and variables that need to be accounted for, to get the optimal model</a:t>
              </a:r>
              <a:endParaRPr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437" name="Google Shape;437;p51"/>
            <p:cNvSpPr txBox="1"/>
            <p:nvPr/>
          </p:nvSpPr>
          <p:spPr>
            <a:xfrm>
              <a:off x="933635" y="2559950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825" lIns="73825" spcFirstLastPara="1" rIns="73825" wrap="square" tIns="7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Utilize any resource you can use: By properly using test time computation resources, we can improve the end-2-end performance. (B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y a factor of 4)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140722" y="2769223"/>
              <a:ext cx="511500" cy="511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type="title"/>
          </p:nvPr>
        </p:nvSpPr>
        <p:spPr>
          <a:xfrm>
            <a:off x="607671" y="153365"/>
            <a:ext cx="78885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OpenAI o1-preview</a:t>
            </a:r>
            <a:endParaRPr b="1" sz="2400"/>
          </a:p>
        </p:txBody>
      </p:sp>
      <p:sp>
        <p:nvSpPr>
          <p:cNvPr id="444" name="Google Shape;444;p52"/>
          <p:cNvSpPr txBox="1"/>
          <p:nvPr/>
        </p:nvSpPr>
        <p:spPr>
          <a:xfrm>
            <a:off x="313900" y="992100"/>
            <a:ext cx="32745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"/>
              <a:buChar char="-"/>
            </a:pPr>
            <a:r>
              <a:rPr lang="en-GB" sz="17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Produces a long internal chain of thought before responding </a:t>
            </a:r>
            <a:endParaRPr sz="17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"/>
              <a:buChar char="-"/>
            </a:pPr>
            <a:r>
              <a:rPr lang="en-GB" sz="17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Through RL recognizes and corrects its mistakes</a:t>
            </a:r>
            <a:endParaRPr sz="17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"/>
              <a:buChar char="-"/>
            </a:pPr>
            <a:r>
              <a:rPr lang="en-GB" sz="17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Tries different approach when current isn’t working</a:t>
            </a:r>
            <a:endParaRPr sz="17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"/>
              <a:buChar char="-"/>
            </a:pPr>
            <a:r>
              <a:rPr lang="en-GB" sz="17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Chain of thought reasoning robustly teaches human values and principles</a:t>
            </a:r>
            <a:endParaRPr sz="17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445" name="Google Shape;445;p52"/>
          <p:cNvPicPr preferRelativeResize="0"/>
          <p:nvPr/>
        </p:nvPicPr>
        <p:blipFill rotWithShape="1">
          <a:blip r:embed="rId3">
            <a:alphaModFix/>
          </a:blip>
          <a:srcRect b="0" l="6173" r="0" t="2419"/>
          <a:stretch/>
        </p:blipFill>
        <p:spPr>
          <a:xfrm>
            <a:off x="3745250" y="589272"/>
            <a:ext cx="5177400" cy="35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Thanks!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53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September 23, 2024</a:t>
            </a:r>
            <a:endParaRPr/>
          </a:p>
        </p:txBody>
      </p:sp>
      <p:sp>
        <p:nvSpPr>
          <p:cNvPr id="452" name="Google Shape;452;p53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3" name="Google Shape;453;p53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Elena Kote, Marvin Gao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702203" y="221826"/>
            <a:ext cx="758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Let’s Think it Deeper</a:t>
            </a:r>
            <a:endParaRPr b="1" sz="2400"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597225" y="1084675"/>
            <a:ext cx="49731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841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1. </a:t>
            </a:r>
            <a:r>
              <a:rPr b="1" lang="en-GB" sz="1500">
                <a:latin typeface="Century"/>
                <a:ea typeface="Century"/>
                <a:cs typeface="Century"/>
                <a:sym typeface="Century"/>
              </a:rPr>
              <a:t>Not only about </a:t>
            </a: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b</a:t>
            </a: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etter performance on reasoning and inference; </a:t>
            </a:r>
            <a:endParaRPr/>
          </a:p>
          <a:p>
            <a:pPr indent="-1841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2. The model will not need to be very large because of the improvement in testing steps, and we can </a:t>
            </a:r>
            <a:r>
              <a:rPr b="1" lang="en-GB" sz="1500">
                <a:latin typeface="Century"/>
                <a:ea typeface="Century"/>
                <a:cs typeface="Century"/>
                <a:sym typeface="Century"/>
              </a:rPr>
              <a:t>deploy smaller size</a:t>
            </a: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 model in devices but reach the same, even better performance; </a:t>
            </a:r>
            <a:endParaRPr/>
          </a:p>
          <a:p>
            <a:pPr indent="-1841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3. It’s a path towards a </a:t>
            </a:r>
            <a:r>
              <a:rPr b="1" lang="en-GB" sz="1500">
                <a:latin typeface="Century"/>
                <a:ea typeface="Century"/>
                <a:cs typeface="Century"/>
                <a:sym typeface="Century"/>
              </a:rPr>
              <a:t>general self-improvement </a:t>
            </a: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LLMs without / weakly-with human supervision. </a:t>
            </a:r>
            <a:endParaRPr/>
          </a:p>
        </p:txBody>
      </p:sp>
      <p:pic>
        <p:nvPicPr>
          <p:cNvPr descr="Employee Performance Improvement Plans: Why You Need Microlearning"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41327" r="884" t="0"/>
          <a:stretch/>
        </p:blipFill>
        <p:spPr>
          <a:xfrm>
            <a:off x="5875079" y="1213369"/>
            <a:ext cx="2811643" cy="272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607671" y="153365"/>
            <a:ext cx="7888500" cy="68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Someone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has already started </a:t>
            </a:r>
            <a:endParaRPr b="1" sz="2400"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25" y="730900"/>
            <a:ext cx="5338373" cy="11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600" y="311939"/>
            <a:ext cx="2169750" cy="3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450" y="869513"/>
            <a:ext cx="3174675" cy="320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625" y="1372500"/>
            <a:ext cx="4438524" cy="28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579" y="3010827"/>
            <a:ext cx="55054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>
            <p:ph type="title"/>
          </p:nvPr>
        </p:nvSpPr>
        <p:spPr>
          <a:xfrm>
            <a:off x="607395" y="213896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Methods</a:t>
            </a:r>
            <a:r>
              <a:rPr lang="en-GB">
                <a:latin typeface="Century"/>
                <a:ea typeface="Century"/>
                <a:cs typeface="Century"/>
                <a:sym typeface="Century"/>
              </a:rPr>
              <a:t> 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454664" y="965425"/>
            <a:ext cx="4089922" cy="3578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1. Verify the correctness of individual steps using a process-based reward model.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2. Improving the proposal distribution. </a:t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What to know:  </a:t>
            </a:r>
            <a:r>
              <a:rPr b="1" lang="en-GB">
                <a:latin typeface="Century"/>
                <a:ea typeface="Century"/>
                <a:cs typeface="Century"/>
                <a:sym typeface="Century"/>
              </a:rPr>
              <a:t>test-time compute-optimal scaling strategy </a:t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7004985" y="3071524"/>
            <a:ext cx="1460648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ground truth given `q`</a:t>
            </a:r>
            <a:endParaRPr sz="1100"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4">
            <a:alphaModFix/>
          </a:blip>
          <a:srcRect b="7737" l="3821" r="0" t="0"/>
          <a:stretch/>
        </p:blipFill>
        <p:spPr>
          <a:xfrm>
            <a:off x="1687088" y="3062340"/>
            <a:ext cx="1218419" cy="45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/>
          <p:nvPr/>
        </p:nvSpPr>
        <p:spPr>
          <a:xfrm>
            <a:off x="5567906" y="3666097"/>
            <a:ext cx="976778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predict</a:t>
            </a:r>
            <a:endParaRPr sz="1100"/>
          </a:p>
        </p:txBody>
      </p:sp>
      <p:sp>
        <p:nvSpPr>
          <p:cNvPr id="235" name="Google Shape;235;p35"/>
          <p:cNvSpPr/>
          <p:nvPr/>
        </p:nvSpPr>
        <p:spPr>
          <a:xfrm>
            <a:off x="2905507" y="3674335"/>
            <a:ext cx="1573354" cy="5929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748" l="0" r="-2992" t="-10937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36" name="Google Shape;236;p35"/>
          <p:cNvSpPr/>
          <p:nvPr/>
        </p:nvSpPr>
        <p:spPr>
          <a:xfrm>
            <a:off x="1276652" y="3666098"/>
            <a:ext cx="1460647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Updated Policy</a:t>
            </a:r>
            <a:endParaRPr sz="1100"/>
          </a:p>
        </p:txBody>
      </p:sp>
      <p:sp>
        <p:nvSpPr>
          <p:cNvPr id="237" name="Google Shape;237;p35"/>
          <p:cNvSpPr/>
          <p:nvPr/>
        </p:nvSpPr>
        <p:spPr>
          <a:xfrm>
            <a:off x="4551710" y="3666097"/>
            <a:ext cx="976778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 budget</a:t>
            </a:r>
            <a:endParaRPr sz="1100"/>
          </a:p>
        </p:txBody>
      </p:sp>
      <p:cxnSp>
        <p:nvCxnSpPr>
          <p:cNvPr id="238" name="Google Shape;238;p35"/>
          <p:cNvCxnSpPr/>
          <p:nvPr/>
        </p:nvCxnSpPr>
        <p:spPr>
          <a:xfrm rot="10800000">
            <a:off x="1807568" y="3519319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9" name="Google Shape;239;p35"/>
          <p:cNvCxnSpPr/>
          <p:nvPr/>
        </p:nvCxnSpPr>
        <p:spPr>
          <a:xfrm rot="10800000">
            <a:off x="3942197" y="3519319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0" name="Google Shape;240;p35"/>
          <p:cNvCxnSpPr/>
          <p:nvPr/>
        </p:nvCxnSpPr>
        <p:spPr>
          <a:xfrm rot="10800000">
            <a:off x="5224211" y="3519319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" name="Google Shape;241;p35"/>
          <p:cNvCxnSpPr/>
          <p:nvPr/>
        </p:nvCxnSpPr>
        <p:spPr>
          <a:xfrm rot="10800000">
            <a:off x="5811157" y="3493853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p35"/>
          <p:cNvCxnSpPr/>
          <p:nvPr/>
        </p:nvCxnSpPr>
        <p:spPr>
          <a:xfrm flipH="1">
            <a:off x="6404281" y="3347075"/>
            <a:ext cx="624274" cy="8089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3" name="Google Shape;243;p35"/>
          <p:cNvSpPr/>
          <p:nvPr/>
        </p:nvSpPr>
        <p:spPr>
          <a:xfrm>
            <a:off x="4483600" y="1990619"/>
            <a:ext cx="1084306" cy="3521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output_2</a:t>
            </a:r>
            <a:endParaRPr sz="1100"/>
          </a:p>
        </p:txBody>
      </p:sp>
      <p:sp>
        <p:nvSpPr>
          <p:cNvPr id="244" name="Google Shape;244;p35"/>
          <p:cNvSpPr/>
          <p:nvPr/>
        </p:nvSpPr>
        <p:spPr>
          <a:xfrm>
            <a:off x="5941487" y="1980566"/>
            <a:ext cx="1084306" cy="3521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output_3</a:t>
            </a:r>
            <a:endParaRPr sz="1100"/>
          </a:p>
        </p:txBody>
      </p:sp>
      <p:sp>
        <p:nvSpPr>
          <p:cNvPr id="245" name="Google Shape;245;p35"/>
          <p:cNvSpPr/>
          <p:nvPr/>
        </p:nvSpPr>
        <p:spPr>
          <a:xfrm>
            <a:off x="7478011" y="1980566"/>
            <a:ext cx="1084306" cy="3521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output_4</a:t>
            </a:r>
            <a:endParaRPr sz="1100"/>
          </a:p>
        </p:txBody>
      </p:sp>
      <p:sp>
        <p:nvSpPr>
          <p:cNvPr id="246" name="Google Shape;246;p35"/>
          <p:cNvSpPr/>
          <p:nvPr/>
        </p:nvSpPr>
        <p:spPr>
          <a:xfrm>
            <a:off x="5669976" y="2092444"/>
            <a:ext cx="232207" cy="15766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7147042" y="2087869"/>
            <a:ext cx="232207" cy="15766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4638676" y="1657574"/>
            <a:ext cx="769208" cy="30583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4528035" y="1379667"/>
            <a:ext cx="1197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Verify/ Refine</a:t>
            </a:r>
            <a:endParaRPr sz="1100"/>
          </a:p>
        </p:txBody>
      </p:sp>
      <p:sp>
        <p:nvSpPr>
          <p:cNvPr id="250" name="Google Shape;250;p35"/>
          <p:cNvSpPr/>
          <p:nvPr/>
        </p:nvSpPr>
        <p:spPr>
          <a:xfrm>
            <a:off x="6092304" y="1661399"/>
            <a:ext cx="769208" cy="30583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5981663" y="1383492"/>
            <a:ext cx="1197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Verify/ Refine</a:t>
            </a:r>
            <a:endParaRPr sz="1100"/>
          </a:p>
        </p:txBody>
      </p:sp>
      <p:sp>
        <p:nvSpPr>
          <p:cNvPr id="252" name="Google Shape;252;p35"/>
          <p:cNvSpPr/>
          <p:nvPr/>
        </p:nvSpPr>
        <p:spPr>
          <a:xfrm>
            <a:off x="7596959" y="1674736"/>
            <a:ext cx="769208" cy="30583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7486319" y="1396830"/>
            <a:ext cx="1197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Verify/ Refine</a:t>
            </a:r>
            <a:endParaRPr sz="1100"/>
          </a:p>
        </p:txBody>
      </p:sp>
      <p:sp>
        <p:nvSpPr>
          <p:cNvPr id="254" name="Google Shape;254;p35"/>
          <p:cNvSpPr/>
          <p:nvPr/>
        </p:nvSpPr>
        <p:spPr>
          <a:xfrm flipH="1" rot="10800000">
            <a:off x="4217767" y="980932"/>
            <a:ext cx="610045" cy="40053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884C51"/>
              </a:gs>
              <a:gs pos="50000">
                <a:srgbClr val="7C1D29"/>
              </a:gs>
              <a:gs pos="100000">
                <a:srgbClr val="701521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4924311" y="798094"/>
            <a:ext cx="978367" cy="276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Search</a:t>
            </a:r>
            <a:endParaRPr sz="1100"/>
          </a:p>
        </p:txBody>
      </p:sp>
      <p:sp>
        <p:nvSpPr>
          <p:cNvPr id="256" name="Google Shape;256;p35"/>
          <p:cNvSpPr txBox="1"/>
          <p:nvPr/>
        </p:nvSpPr>
        <p:spPr>
          <a:xfrm>
            <a:off x="1765528" y="1689445"/>
            <a:ext cx="2713334" cy="276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Model to Revise it directly</a:t>
            </a:r>
            <a:endParaRPr sz="1100"/>
          </a:p>
        </p:txBody>
      </p:sp>
      <p:sp>
        <p:nvSpPr>
          <p:cNvPr id="257" name="Google Shape;257;p35"/>
          <p:cNvSpPr/>
          <p:nvPr/>
        </p:nvSpPr>
        <p:spPr>
          <a:xfrm>
            <a:off x="3903725" y="1990619"/>
            <a:ext cx="467657" cy="254917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84C51"/>
              </a:gs>
              <a:gs pos="50000">
                <a:srgbClr val="7C1D29"/>
              </a:gs>
              <a:gs pos="100000">
                <a:srgbClr val="701521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546468" y="214513"/>
            <a:ext cx="5809144" cy="1232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Efficiency Comparison: FLOPs </a:t>
            </a:r>
            <a:endParaRPr b="1" sz="2400"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520376" y="1159445"/>
            <a:ext cx="4522892" cy="31915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comparison between a smaller model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    with additional test-time compute and    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    pretraining a 14x larger model. </a:t>
            </a:r>
            <a:endParaRPr/>
          </a:p>
          <a:p>
            <a:pPr indent="-63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scaling up test-time computation can be more preferable to scaling up pretraining, but not for all problems; </a:t>
            </a:r>
            <a:endParaRPr/>
          </a:p>
          <a:p>
            <a:pPr indent="-63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For more difficult prompts, it will be less efficient when applying  test time scaling up. </a:t>
            </a:r>
            <a:endParaRPr/>
          </a:p>
        </p:txBody>
      </p:sp>
      <p:pic>
        <p:nvPicPr>
          <p:cNvPr descr="Seesaw outline" id="264" name="Google Shape;2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9036" y="1087135"/>
            <a:ext cx="3900767" cy="390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/>
          <p:nvPr/>
        </p:nvSpPr>
        <p:spPr>
          <a:xfrm>
            <a:off x="5176769" y="1788640"/>
            <a:ext cx="1399403" cy="90822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pretraining  FLOPs</a:t>
            </a:r>
            <a:endParaRPr sz="1100"/>
          </a:p>
        </p:txBody>
      </p:sp>
      <p:sp>
        <p:nvSpPr>
          <p:cNvPr id="266" name="Google Shape;266;p36"/>
          <p:cNvSpPr/>
          <p:nvPr/>
        </p:nvSpPr>
        <p:spPr>
          <a:xfrm>
            <a:off x="7544632" y="1159445"/>
            <a:ext cx="1399403" cy="90822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inference FLOPs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607671" y="153365"/>
            <a:ext cx="7888500" cy="68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"/>
              <a:buNone/>
            </a:pPr>
            <a:r>
              <a:rPr b="1" lang="en-GB" sz="2000">
                <a:latin typeface="Century"/>
                <a:ea typeface="Century"/>
                <a:cs typeface="Century"/>
                <a:sym typeface="Century"/>
              </a:rPr>
              <a:t>Improve Accuracy  by a Revisor</a:t>
            </a:r>
            <a:endParaRPr b="1" sz="20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607671" y="965401"/>
            <a:ext cx="7879200" cy="310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ORM: Offline Reward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valuate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outputs after whole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rollout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PRM: Process Reward Model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	Evaluate outputs in each step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Which is better for becoming a revisor?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600" y="244925"/>
            <a:ext cx="4020076" cy="402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100" y="995224"/>
            <a:ext cx="5753851" cy="291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Experiment Settings and Methods</a:t>
            </a:r>
            <a:endParaRPr b="1"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607671" y="965401"/>
            <a:ext cx="7879104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889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756" y="1146820"/>
            <a:ext cx="55054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6990337" y="1214180"/>
            <a:ext cx="1460700" cy="593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ground truth given `q`</a:t>
            </a:r>
            <a:endParaRPr sz="1100"/>
          </a:p>
        </p:txBody>
      </p:sp>
      <p:pic>
        <p:nvPicPr>
          <p:cNvPr id="283" name="Google Shape;283;p38"/>
          <p:cNvPicPr preferRelativeResize="0"/>
          <p:nvPr/>
        </p:nvPicPr>
        <p:blipFill rotWithShape="1">
          <a:blip r:embed="rId4">
            <a:alphaModFix/>
          </a:blip>
          <a:srcRect b="7737" l="3821" r="0" t="0"/>
          <a:stretch/>
        </p:blipFill>
        <p:spPr>
          <a:xfrm>
            <a:off x="1445740" y="1211183"/>
            <a:ext cx="1218419" cy="45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/>
          <p:nvPr/>
        </p:nvSpPr>
        <p:spPr>
          <a:xfrm>
            <a:off x="2495951" y="1874587"/>
            <a:ext cx="6426053" cy="30464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443" r="0" t="-622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85" name="Google Shape;285;p38"/>
          <p:cNvSpPr/>
          <p:nvPr/>
        </p:nvSpPr>
        <p:spPr>
          <a:xfrm>
            <a:off x="1036751" y="1874587"/>
            <a:ext cx="1460648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Updated Policy</a:t>
            </a:r>
            <a:endParaRPr sz="1100"/>
          </a:p>
        </p:txBody>
      </p:sp>
      <p:cxnSp>
        <p:nvCxnSpPr>
          <p:cNvPr id="286" name="Google Shape;286;p38"/>
          <p:cNvCxnSpPr/>
          <p:nvPr/>
        </p:nvCxnSpPr>
        <p:spPr>
          <a:xfrm rot="10800000">
            <a:off x="1566219" y="1668162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7" name="Google Shape;287;p38"/>
          <p:cNvCxnSpPr/>
          <p:nvPr/>
        </p:nvCxnSpPr>
        <p:spPr>
          <a:xfrm rot="10800000">
            <a:off x="3700849" y="1668162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8" name="Google Shape;288;p38"/>
          <p:cNvSpPr/>
          <p:nvPr/>
        </p:nvSpPr>
        <p:spPr>
          <a:xfrm>
            <a:off x="3058298" y="3132610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3606205" y="3132609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4188941" y="3132610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8"/>
          <p:cNvSpPr/>
          <p:nvPr/>
        </p:nvSpPr>
        <p:spPr>
          <a:xfrm>
            <a:off x="4717311" y="3132609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3058298" y="3623343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3606205" y="3623342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4188941" y="3623342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4717311" y="3623342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3058298" y="4159963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606205" y="4159961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4188941" y="4159962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4717311" y="4159961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2835875" y="4586550"/>
            <a:ext cx="2657400" cy="3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707810" y="3521975"/>
            <a:ext cx="3693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100"/>
          </a:p>
        </p:txBody>
      </p:sp>
      <p:sp>
        <p:nvSpPr>
          <p:cNvPr id="302" name="Google Shape;302;p38"/>
          <p:cNvSpPr/>
          <p:nvPr/>
        </p:nvSpPr>
        <p:spPr>
          <a:xfrm>
            <a:off x="6567124" y="3569476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8"/>
          <p:cNvSpPr/>
          <p:nvPr/>
        </p:nvSpPr>
        <p:spPr>
          <a:xfrm>
            <a:off x="7141793" y="3107289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7788106" y="3081338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6570470" y="3108177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6087961" y="3578501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8"/>
          <p:cNvSpPr/>
          <p:nvPr/>
        </p:nvSpPr>
        <p:spPr>
          <a:xfrm>
            <a:off x="7158604" y="3575173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7788106" y="3587148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6567124" y="4074844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7156823" y="2583364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788106" y="4111073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6031263" y="4580225"/>
            <a:ext cx="2714700" cy="3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8"/>
          <p:cNvSpPr/>
          <p:nvPr/>
        </p:nvSpPr>
        <p:spPr>
          <a:xfrm>
            <a:off x="2835876" y="2870485"/>
            <a:ext cx="2461800" cy="170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6031290" y="2562786"/>
            <a:ext cx="2714630" cy="1924242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1121531" y="3377546"/>
            <a:ext cx="1288192" cy="484748"/>
          </a:xfrm>
          <a:prstGeom prst="rect">
            <a:avLst/>
          </a:prstGeom>
          <a:gradFill>
            <a:gsLst>
              <a:gs pos="0">
                <a:srgbClr val="FCCC47"/>
              </a:gs>
              <a:gs pos="50000">
                <a:srgbClr val="FFCA00"/>
              </a:gs>
              <a:gs pos="100000">
                <a:srgbClr val="E3B800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Algorithms</a:t>
            </a:r>
            <a:endParaRPr sz="1100"/>
          </a:p>
        </p:txBody>
      </p:sp>
      <p:sp>
        <p:nvSpPr>
          <p:cNvPr id="316" name="Google Shape;316;p38"/>
          <p:cNvSpPr/>
          <p:nvPr/>
        </p:nvSpPr>
        <p:spPr>
          <a:xfrm>
            <a:off x="2495950" y="3451803"/>
            <a:ext cx="339926" cy="3471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5640350" y="107075"/>
            <a:ext cx="3360900" cy="1039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of q:  assign q to one of five difficulty levels. Use this as input to get optimal parameters settings.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from a LLM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9"/>
          <p:cNvPicPr preferRelativeResize="0"/>
          <p:nvPr/>
        </p:nvPicPr>
        <p:blipFill rotWithShape="1">
          <a:blip r:embed="rId3">
            <a:alphaModFix/>
          </a:blip>
          <a:srcRect b="-5831" l="-8160" r="4598" t="0"/>
          <a:stretch/>
        </p:blipFill>
        <p:spPr>
          <a:xfrm>
            <a:off x="3905050" y="0"/>
            <a:ext cx="5150327" cy="43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142875" y="230900"/>
            <a:ext cx="4797300" cy="3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Dataset: 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MATH benchmark, which consists of high-school competition level math problems. </a:t>
            </a:r>
            <a:endParaRPr sz="17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Models: 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PaLM 2-S*</a:t>
            </a:r>
            <a:endParaRPr sz="17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Method ½: Scaling Test-Time Compute Via Verifiers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Step1: Training </a:t>
            </a:r>
            <a:r>
              <a:rPr b="1" lang="en-GB" sz="1800">
                <a:solidFill>
                  <a:schemeClr val="accent1"/>
                </a:solidFill>
                <a:latin typeface="Century"/>
                <a:ea typeface="Century"/>
                <a:cs typeface="Century"/>
                <a:sym typeface="Century"/>
              </a:rPr>
              <a:t>P</a:t>
            </a: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rocess </a:t>
            </a:r>
            <a:r>
              <a:rPr b="1" lang="en-GB" sz="1800">
                <a:solidFill>
                  <a:schemeClr val="accent1"/>
                </a:solidFill>
                <a:latin typeface="Century"/>
                <a:ea typeface="Century"/>
                <a:cs typeface="Century"/>
                <a:sym typeface="Century"/>
              </a:rPr>
              <a:t>R</a:t>
            </a: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eward </a:t>
            </a:r>
            <a:r>
              <a:rPr b="1" lang="en-GB" sz="1800">
                <a:solidFill>
                  <a:schemeClr val="accent1"/>
                </a:solidFill>
                <a:latin typeface="Century"/>
                <a:ea typeface="Century"/>
                <a:cs typeface="Century"/>
                <a:sym typeface="Century"/>
              </a:rPr>
              <a:t>M</a:t>
            </a: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odel:   supervise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 PRMs without human labels, using estimates of per-step correctness obtained from running Monte Carlo rollouts from each step in the solution, corresponding to value estimated. 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Step2:  Score a set of solutions using PRM. </a:t>
            </a:r>
            <a:endParaRPr sz="1700"/>
          </a:p>
        </p:txBody>
      </p:sp>
      <p:sp>
        <p:nvSpPr>
          <p:cNvPr id="324" name="Google Shape;324;p39"/>
          <p:cNvSpPr txBox="1"/>
          <p:nvPr/>
        </p:nvSpPr>
        <p:spPr>
          <a:xfrm>
            <a:off x="3058298" y="2428103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ritage Blue Theme">
  <a:themeElements>
    <a:clrScheme name="Heritage Blue">
      <a:dk1>
        <a:srgbClr val="1D366C"/>
      </a:dk1>
      <a:lt1>
        <a:srgbClr val="FFFFFF"/>
      </a:lt1>
      <a:dk2>
        <a:srgbClr val="0070B9"/>
      </a:dk2>
      <a:lt2>
        <a:srgbClr val="6CA9DB"/>
      </a:lt2>
      <a:accent1>
        <a:srgbClr val="D44728"/>
      </a:accent1>
      <a:accent2>
        <a:srgbClr val="78222D"/>
      </a:accent2>
      <a:accent3>
        <a:srgbClr val="A55996"/>
      </a:accent3>
      <a:accent4>
        <a:srgbClr val="009875"/>
      </a:accent4>
      <a:accent5>
        <a:srgbClr val="236FB7"/>
      </a:accent5>
      <a:accent6>
        <a:srgbClr val="F5C300"/>
      </a:accent6>
      <a:hlink>
        <a:srgbClr val="0563C1"/>
      </a:hlink>
      <a:folHlink>
        <a:srgbClr val="5426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